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9"/>
  </p:notesMasterIdLst>
  <p:handoutMasterIdLst>
    <p:handoutMasterId r:id="rId10"/>
  </p:handoutMasterIdLst>
  <p:sldIdLst>
    <p:sldId id="279" r:id="rId2"/>
    <p:sldId id="281" r:id="rId3"/>
    <p:sldId id="283" r:id="rId4"/>
    <p:sldId id="280" r:id="rId5"/>
    <p:sldId id="284" r:id="rId6"/>
    <p:sldId id="285" r:id="rId7"/>
    <p:sldId id="282" r:id="rId8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6" autoAdjust="0"/>
    <p:restoredTop sz="84640" autoAdjust="0"/>
  </p:normalViewPr>
  <p:slideViewPr>
    <p:cSldViewPr snapToGrid="0" showGuides="1">
      <p:cViewPr varScale="1">
        <p:scale>
          <a:sx n="114" d="100"/>
          <a:sy n="114" d="100"/>
        </p:scale>
        <p:origin x="1144" y="176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11/10/20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mathematics/18-05-introduction-to-probability-and-statistics-spring-2014/readings/MIT18_05S14_Reading20.pdf" TargetMode="External"/><Relationship Id="rId2" Type="http://schemas.openxmlformats.org/officeDocument/2006/relationships/hyperlink" Target="https://www.statista.com/statistics/420391/spam-email-traffic-share/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7DCCAA0-6259-44B6-AE36-B0BEC231A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89482"/>
            <a:ext cx="12188825" cy="650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Ben Goodwin</a:t>
            </a:r>
          </a:p>
          <a:p>
            <a:r>
              <a:rPr lang="en-US" dirty="0"/>
              <a:t>11/10/20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2BEE01-24A2-47D1-B672-FF583A8EB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04971"/>
            <a:ext cx="12188825" cy="1605339"/>
          </a:xfrm>
        </p:spPr>
        <p:txBody>
          <a:bodyPr>
            <a:normAutofit/>
          </a:bodyPr>
          <a:lstStyle/>
          <a:p>
            <a:r>
              <a:rPr lang="en-US" sz="5000" dirty="0"/>
              <a:t>Naïve Bayes and our daily lives</a:t>
            </a:r>
          </a:p>
        </p:txBody>
      </p:sp>
    </p:spTree>
    <p:extLst>
      <p:ext uri="{BB962C8B-B14F-4D97-AF65-F5344CB8AC3E}">
        <p14:creationId xmlns:p14="http://schemas.microsoft.com/office/powerpoint/2010/main" val="7819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6FEF-9BEC-FA4E-994D-EE9DD144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Frequentist Approach to Medical Diagnosis</a:t>
            </a:r>
          </a:p>
        </p:txBody>
      </p:sp>
      <p:pic>
        <p:nvPicPr>
          <p:cNvPr id="1026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0EB18236-1A8D-7D4F-B311-C83A98B8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4" y="2041949"/>
            <a:ext cx="4998720" cy="27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490CF-5F7B-4D43-8A19-65F5707259F6}"/>
              </a:ext>
            </a:extLst>
          </p:cNvPr>
          <p:cNvSpPr txBox="1"/>
          <p:nvPr/>
        </p:nvSpPr>
        <p:spPr>
          <a:xfrm>
            <a:off x="7267787" y="912783"/>
            <a:ext cx="4053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Frequentist Approach to Diagnosis</a:t>
            </a:r>
          </a:p>
          <a:p>
            <a:pPr algn="ctr"/>
            <a:endParaRPr lang="en-US" u="sng" dirty="0"/>
          </a:p>
          <a:p>
            <a:pPr algn="ctr"/>
            <a:r>
              <a:rPr lang="en-US" dirty="0"/>
              <a:t>Some sort of (mental) model which could explain all the causes of the pain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doctor would then ”probe” and ask the patient questions and use that as feedback into the mental model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These two would then identify the source of pain</a:t>
            </a:r>
          </a:p>
          <a:p>
            <a:pPr algn="ctr"/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3915F-B271-FB44-965D-6DE7E4EEC463}"/>
              </a:ext>
            </a:extLst>
          </p:cNvPr>
          <p:cNvSpPr txBox="1"/>
          <p:nvPr/>
        </p:nvSpPr>
        <p:spPr>
          <a:xfrm>
            <a:off x="113879" y="1374448"/>
            <a:ext cx="652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 have a patient visit a doctor for abdominal pain…</a:t>
            </a:r>
          </a:p>
        </p:txBody>
      </p:sp>
    </p:spTree>
    <p:extLst>
      <p:ext uri="{BB962C8B-B14F-4D97-AF65-F5344CB8AC3E}">
        <p14:creationId xmlns:p14="http://schemas.microsoft.com/office/powerpoint/2010/main" val="31882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6FEF-9BEC-FA4E-994D-EE9DD144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Bayesian Approach to Medical Diagnosis</a:t>
            </a:r>
          </a:p>
        </p:txBody>
      </p:sp>
      <p:pic>
        <p:nvPicPr>
          <p:cNvPr id="1026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0EB18236-1A8D-7D4F-B311-C83A98B8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4" y="2041949"/>
            <a:ext cx="4998720" cy="27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490CF-5F7B-4D43-8A19-65F5707259F6}"/>
              </a:ext>
            </a:extLst>
          </p:cNvPr>
          <p:cNvSpPr txBox="1"/>
          <p:nvPr/>
        </p:nvSpPr>
        <p:spPr>
          <a:xfrm>
            <a:off x="7267787" y="912783"/>
            <a:ext cx="4053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Bayesian Approach to Diagnosis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Some sort of (mental) model which could explain all the causes of the pain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Bayesian doctor would also have a medical history of the patient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doctor would then ”probe” and ask the patient questions and use that as feedback into the mental model along with the prior patient history to from a diagnosis</a:t>
            </a:r>
          </a:p>
          <a:p>
            <a:pPr algn="ctr"/>
            <a:endParaRPr lang="en-US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3915F-B271-FB44-965D-6DE7E4EEC463}"/>
              </a:ext>
            </a:extLst>
          </p:cNvPr>
          <p:cNvSpPr txBox="1"/>
          <p:nvPr/>
        </p:nvSpPr>
        <p:spPr>
          <a:xfrm>
            <a:off x="113879" y="1374448"/>
            <a:ext cx="652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 have a patient visit a doctor for abdominal pain…</a:t>
            </a:r>
          </a:p>
        </p:txBody>
      </p:sp>
    </p:spTree>
    <p:extLst>
      <p:ext uri="{BB962C8B-B14F-4D97-AF65-F5344CB8AC3E}">
        <p14:creationId xmlns:p14="http://schemas.microsoft.com/office/powerpoint/2010/main" val="30746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0F5A-6EAE-5F45-AB4F-2F8FBCED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Brief Introduction to Bayesian Inference versus Frequentist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8AC93-4D3A-6345-8BCF-7EA9859C1EC7}"/>
              </a:ext>
            </a:extLst>
          </p:cNvPr>
          <p:cNvSpPr txBox="1"/>
          <p:nvPr/>
        </p:nvSpPr>
        <p:spPr>
          <a:xfrm>
            <a:off x="0" y="843677"/>
            <a:ext cx="5535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Bayesian Inference</a:t>
            </a:r>
          </a:p>
          <a:p>
            <a:pPr algn="ctr"/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probabilities for both hypothesis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the prior and likelihood of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one to know or construct a “subjective prior”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computationally heavy, and requires integration over many parameters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805A0-A09C-3240-9AE3-A63594913B6A}"/>
              </a:ext>
            </a:extLst>
          </p:cNvPr>
          <p:cNvSpPr/>
          <p:nvPr/>
        </p:nvSpPr>
        <p:spPr>
          <a:xfrm>
            <a:off x="5535328" y="843677"/>
            <a:ext cx="682533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Frequentist Inference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uses or gives the probability of a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the likelihood for observed and unobserved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require a prior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computationally intensive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“Traditional” interpretations of items like p-values and CI’s</a:t>
            </a:r>
          </a:p>
        </p:txBody>
      </p:sp>
      <p:pic>
        <p:nvPicPr>
          <p:cNvPr id="3074" name="Picture 2" descr="Bayes Theorem | Learn the Use of Bayes Theorem &amp; Example">
            <a:extLst>
              <a:ext uri="{FF2B5EF4-FFF2-40B4-BE49-F238E27FC236}">
                <a16:creationId xmlns:a16="http://schemas.microsoft.com/office/drawing/2014/main" id="{B5AB64BF-C180-CC47-BF69-E59BF023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91" y="3604278"/>
            <a:ext cx="4413709" cy="283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1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82904-CC7E-2847-B2F7-D77F3045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Applications of Bayesian Inference</a:t>
            </a:r>
          </a:p>
        </p:txBody>
      </p:sp>
      <p:pic>
        <p:nvPicPr>
          <p:cNvPr id="4098" name="Picture 2" descr="How Spam became one of the most iconic American brands of all time">
            <a:extLst>
              <a:ext uri="{FF2B5EF4-FFF2-40B4-BE49-F238E27FC236}">
                <a16:creationId xmlns:a16="http://schemas.microsoft.com/office/drawing/2014/main" id="{7ED79EAA-8A32-A149-862E-79AFD8180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959"/>
            <a:ext cx="62992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BF268-D72A-F54E-9280-965BDC8F3B1C}"/>
              </a:ext>
            </a:extLst>
          </p:cNvPr>
          <p:cNvSpPr txBox="1"/>
          <p:nvPr/>
        </p:nvSpPr>
        <p:spPr>
          <a:xfrm>
            <a:off x="6434997" y="1338959"/>
            <a:ext cx="47929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Naïve Bayes Spam Filtering</a:t>
            </a:r>
          </a:p>
          <a:p>
            <a:pPr algn="ctr"/>
            <a:endParaRPr lang="en-US" sz="2500" dirty="0"/>
          </a:p>
          <a:p>
            <a:pPr algn="ctr"/>
            <a:r>
              <a:rPr lang="en-US" dirty="0"/>
              <a:t>A robust and powerful way to sort between the spam and the ham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Roughly 161 billion spam emails sent daily</a:t>
            </a:r>
          </a:p>
          <a:p>
            <a:pPr algn="ctr"/>
            <a:r>
              <a:rPr lang="en-US" dirty="0"/>
              <a:t>About 55% of all email is spam</a:t>
            </a:r>
          </a:p>
          <a:p>
            <a:pPr algn="ctr"/>
            <a:r>
              <a:rPr lang="en-US" dirty="0"/>
              <a:t>(Used to be as high as 80%)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Naïve Bayes spam filtering can help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Considered a probabilistic classifier and can predict, given an observation of an input, a probability distribution over a set of classes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5AD3-1C74-924E-B036-706F2B77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Naïve Bayes Spam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6F3AB-2223-0547-B082-7938713BC7F7}"/>
              </a:ext>
            </a:extLst>
          </p:cNvPr>
          <p:cNvSpPr txBox="1"/>
          <p:nvPr/>
        </p:nvSpPr>
        <p:spPr>
          <a:xfrm>
            <a:off x="223025" y="1014362"/>
            <a:ext cx="118314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for spam detection: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words have higher instances of being included in illegitimate emails (Viagra, replica, Meet singles)</a:t>
            </a:r>
          </a:p>
          <a:p>
            <a:pPr marL="742870" lvl="1" indent="-285750">
              <a:buFont typeface="Arial" panose="020B0604020202020204" pitchFamily="34" charset="0"/>
              <a:buChar char="•"/>
            </a:pPr>
            <a:r>
              <a:rPr lang="en-US" dirty="0"/>
              <a:t>Modern email systems have previously had humans classify emails as spam or ham for training purposes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filter will adjust the probabilities that each word will appear in spam or legitimate email in its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training, the word probabilities (likelihood functions) are used to compute the probability that an email with a particular set of words in it belongs to either category.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word in the email contributes to the email's spam probability, or only the most interesting words. </a:t>
            </a:r>
          </a:p>
          <a:p>
            <a:pPr marL="742870" lvl="1" indent="-285750">
              <a:buFont typeface="Arial" panose="020B0604020202020204" pitchFamily="34" charset="0"/>
              <a:buChar char="•"/>
            </a:pPr>
            <a:r>
              <a:rPr lang="en-US" dirty="0"/>
              <a:t>This contribution is called the posterior probability and is computed using Bayes’ Theorem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Then, the email's spam probability is computed over all words in the email, and if the total exceeds a certain threshold (say 95%), the filter will mark the email as a spam.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81F02-77BB-934E-9E49-681A15C2A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69"/>
          <a:stretch/>
        </p:blipFill>
        <p:spPr>
          <a:xfrm>
            <a:off x="0" y="5531005"/>
            <a:ext cx="7333542" cy="10703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2ACD78-93F2-1345-B31C-AB1AA1340AD6}"/>
              </a:ext>
            </a:extLst>
          </p:cNvPr>
          <p:cNvSpPr/>
          <p:nvPr/>
        </p:nvSpPr>
        <p:spPr>
          <a:xfrm>
            <a:off x="6044056" y="6551932"/>
            <a:ext cx="6092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the probability that a message is a spam, knowing that a “spam” word is in it;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73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9458-1678-194E-A201-8E318249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Works Cited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DE6F94-F408-DD43-8799-383FDD55F677}"/>
              </a:ext>
            </a:extLst>
          </p:cNvPr>
          <p:cNvSpPr/>
          <p:nvPr/>
        </p:nvSpPr>
        <p:spPr>
          <a:xfrm>
            <a:off x="559084" y="920196"/>
            <a:ext cx="91090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https://www.statista.com/statistics/420391/spam-email-traffic-share/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https://ocw.mit.edu/courses/mathematics/18-05-introduction-to-probability-and-statistics-spring-2014/readings/MIT18_05S14_Reading20.pdf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6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 (1)</Template>
  <TotalTime>309</TotalTime>
  <Words>540</Words>
  <Application>Microsoft Macintosh PowerPoint</Application>
  <PresentationFormat>Custom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Courier New</vt:lpstr>
      <vt:lpstr>DRAFT-Marcom-New-Brand-Template-2019-DRAFT-v1.5</vt:lpstr>
      <vt:lpstr>Naïve Bayes and our daily lives</vt:lpstr>
      <vt:lpstr>Frequentist Approach to Medical Diagnosis</vt:lpstr>
      <vt:lpstr>Bayesian Approach to Medical Diagnosis</vt:lpstr>
      <vt:lpstr>A Brief Introduction to Bayesian Inference versus Frequentist Inference</vt:lpstr>
      <vt:lpstr>Applications of Bayesian Inference</vt:lpstr>
      <vt:lpstr>Naïve Bayes Spam Filtering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Naïve Bayes and our lives</dc:title>
  <dc:creator>dcrc1</dc:creator>
  <cp:lastModifiedBy>Goodwin, Ben</cp:lastModifiedBy>
  <cp:revision>15</cp:revision>
  <cp:lastPrinted>2019-05-15T16:46:10Z</cp:lastPrinted>
  <dcterms:created xsi:type="dcterms:W3CDTF">2020-11-10T14:40:46Z</dcterms:created>
  <dcterms:modified xsi:type="dcterms:W3CDTF">2020-11-11T00:49:14Z</dcterms:modified>
</cp:coreProperties>
</file>